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7" r:id="rId2"/>
    <p:sldId id="284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75" r:id="rId19"/>
    <p:sldId id="277" r:id="rId20"/>
    <p:sldId id="281" r:id="rId21"/>
    <p:sldId id="278" r:id="rId22"/>
    <p:sldId id="279" r:id="rId23"/>
    <p:sldId id="280" r:id="rId24"/>
    <p:sldId id="282" r:id="rId25"/>
    <p:sldId id="283" r:id="rId26"/>
    <p:sldId id="258" r:id="rId2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4"/>
    <a:srgbClr val="FFD745"/>
    <a:srgbClr val="FFE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9" autoAdjust="0"/>
    <p:restoredTop sz="89561" autoAdjust="0"/>
  </p:normalViewPr>
  <p:slideViewPr>
    <p:cSldViewPr>
      <p:cViewPr>
        <p:scale>
          <a:sx n="100" d="100"/>
          <a:sy n="100" d="100"/>
        </p:scale>
        <p:origin x="-20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2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461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461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10AE2B5-0B6D-4703-9CE4-DF5E3BBD233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260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461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62000"/>
            <a:ext cx="4979988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030" y="4723645"/>
            <a:ext cx="4970830" cy="44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461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3E0DCD-BF14-4677-9783-4905AC6E69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0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1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7010400" y="6525344"/>
            <a:ext cx="1810072" cy="276999"/>
          </a:xfrm>
        </p:spPr>
        <p:txBody>
          <a:bodyPr/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936875" y="6525344"/>
            <a:ext cx="2895600" cy="276999"/>
          </a:xfrm>
        </p:spPr>
        <p:txBody>
          <a:bodyPr/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84138" y="6525344"/>
            <a:ext cx="587375" cy="276999"/>
          </a:xfrm>
        </p:spPr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6C606DBC-CCA1-4849-821F-A4FFC76A3EC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00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6" y="3357563"/>
            <a:ext cx="4032448" cy="719137"/>
          </a:xfrm>
        </p:spPr>
        <p:txBody>
          <a:bodyPr/>
          <a:lstStyle>
            <a:lvl1pPr marL="0" indent="0" algn="ctr">
              <a:buFontTx/>
              <a:buNone/>
              <a:defRPr sz="36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6" y="3357563"/>
            <a:ext cx="4032448" cy="719137"/>
          </a:xfrm>
        </p:spPr>
        <p:txBody>
          <a:bodyPr/>
          <a:lstStyle>
            <a:lvl1pPr marL="0" indent="0" algn="ctr">
              <a:buFontTx/>
              <a:buNone/>
              <a:defRPr sz="36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5732463"/>
            <a:ext cx="2160588" cy="864889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780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762000" y="2057400"/>
            <a:ext cx="8001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en-GB" sz="2800" b="1" baseline="300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44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580112" y="3961642"/>
            <a:ext cx="3106688" cy="207403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112" y="1544216"/>
            <a:ext cx="3106688" cy="2088232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CC7144EB-39FE-4776-9F38-3896CD12E8D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4175" y="1556792"/>
            <a:ext cx="4908550" cy="44788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25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2336511E-B7AC-4550-BFE1-5E2DD9970EF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514600"/>
            <a:ext cx="39243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514600"/>
            <a:ext cx="39243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CC7144EB-39FE-4776-9F38-3896CD12E8D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7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71" y="1694383"/>
            <a:ext cx="4040188" cy="798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10889"/>
            <a:ext cx="4040188" cy="35152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4383"/>
            <a:ext cx="4041775" cy="798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10889"/>
            <a:ext cx="4041775" cy="35152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330DC88A-2133-4A58-A512-D2F70897CF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54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FBBD1620-C94D-40CC-8493-BA6D1D11A97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8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7DD504B1-AAC1-4BDE-B3AA-55BB5EEA93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2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9229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454CE42E-5D9E-425E-8388-3733FFB403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384175" y="332656"/>
            <a:ext cx="51959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Click to edit Master title style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15643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1484784"/>
            <a:ext cx="8280920" cy="3240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4941168"/>
            <a:ext cx="828092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DCDD92BC-4990-42F9-B296-A2EA53522B8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32656"/>
            <a:ext cx="51959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556792"/>
            <a:ext cx="8378825" cy="415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81007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555601"/>
            <a:ext cx="5873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GB" dirty="0" smtClean="0"/>
              <a:t>#</a:t>
            </a:r>
            <a:endParaRPr lang="en-GB" dirty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0" r:id="rId10"/>
    <p:sldLayoutId id="2147483665" r:id="rId11"/>
    <p:sldLayoutId id="2147483662" r:id="rId1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SzPct val="75000"/>
        <a:buFont typeface="Wingdings" pitchFamily="2" charset="2"/>
        <a:buChar char="l"/>
        <a:defRPr sz="2200">
          <a:solidFill>
            <a:srgbClr val="002060"/>
          </a:solidFill>
          <a:latin typeface="+mn-lt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100000"/>
        <a:buFont typeface="Arial" panose="020B0604020202020204" pitchFamily="34" charset="0"/>
        <a:buChar char="•"/>
        <a:defRPr sz="2200">
          <a:solidFill>
            <a:srgbClr val="002060"/>
          </a:solidFill>
          <a:latin typeface="+mn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5000"/>
        <a:buFont typeface="Arial" panose="020B0604020202020204" pitchFamily="34" charset="0"/>
        <a:buChar char="•"/>
        <a:defRPr sz="2000">
          <a:solidFill>
            <a:srgbClr val="00206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Char char="–"/>
        <a:defRPr sz="1800">
          <a:solidFill>
            <a:srgbClr val="00206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57000"/>
        <a:buFont typeface="Arial" panose="020B0604020202020204" pitchFamily="34" charset="0"/>
        <a:buChar char="•"/>
        <a:defRPr sz="1800">
          <a:solidFill>
            <a:srgbClr val="00206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scot.org.uk/media/1114004/LSS-Assessment-of-International-and-Domestic-risks-of-Money-Launder-and-Terrorist-Financing.pdf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1600" y="3356993"/>
            <a:ext cx="6912768" cy="719708"/>
          </a:xfrm>
        </p:spPr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ANTI-MONEY LAUNDERING </a:t>
            </a:r>
            <a:r>
              <a:rPr lang="en-GB" dirty="0">
                <a:solidFill>
                  <a:schemeClr val="accent3"/>
                </a:solidFill>
              </a:rPr>
              <a:t/>
            </a:r>
            <a:br>
              <a:rPr lang="en-GB" dirty="0">
                <a:solidFill>
                  <a:schemeClr val="accent3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5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808473"/>
              </p:ext>
            </p:extLst>
          </p:nvPr>
        </p:nvGraphicFramePr>
        <p:xfrm>
          <a:off x="624884" y="1268760"/>
          <a:ext cx="8212927" cy="476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12927"/>
              </a:tblGrid>
              <a:tr h="47663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High</a:t>
                      </a:r>
                      <a:r>
                        <a:rPr lang="en-GB" sz="1400" baseline="0" dirty="0" smtClean="0"/>
                        <a:t> Level Formal Policy </a:t>
                      </a:r>
                    </a:p>
                    <a:p>
                      <a:pPr algn="ctr"/>
                      <a:r>
                        <a:rPr lang="en-GB" sz="1100" b="0" i="1" baseline="0" dirty="0" smtClean="0"/>
                        <a:t>(may be made available externally)</a:t>
                      </a:r>
                      <a:endParaRPr lang="en-GB" sz="1100" b="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AML Policies &amp; Procedures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918" y="1772816"/>
            <a:ext cx="457200" cy="26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27181"/>
              </p:ext>
            </p:extLst>
          </p:nvPr>
        </p:nvGraphicFramePr>
        <p:xfrm>
          <a:off x="2771799" y="2065243"/>
          <a:ext cx="3384377" cy="4996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84377"/>
              </a:tblGrid>
              <a:tr h="49966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Detailed Procedures</a:t>
                      </a:r>
                    </a:p>
                    <a:p>
                      <a:pPr algn="ctr"/>
                      <a:r>
                        <a:rPr lang="en-GB" sz="1100" b="0" i="1" dirty="0" smtClean="0"/>
                        <a:t>(internal documents)</a:t>
                      </a:r>
                      <a:endParaRPr lang="en-GB" sz="1100" b="0" i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918" y="2564806"/>
            <a:ext cx="457200" cy="243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998954"/>
              </p:ext>
            </p:extLst>
          </p:nvPr>
        </p:nvGraphicFramePr>
        <p:xfrm>
          <a:off x="2123728" y="2852936"/>
          <a:ext cx="4968552" cy="47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68552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AML Working</a:t>
                      </a:r>
                      <a:r>
                        <a:rPr lang="en-GB" sz="1400" baseline="0" dirty="0" smtClean="0"/>
                        <a:t> Documents </a:t>
                      </a:r>
                    </a:p>
                    <a:p>
                      <a:pPr algn="ctr"/>
                      <a:r>
                        <a:rPr lang="en-GB" sz="1100" b="0" baseline="0" dirty="0" smtClean="0"/>
                        <a:t>(Checklist/Records/Risk Assessments) </a:t>
                      </a:r>
                      <a:endParaRPr lang="en-GB" sz="1100" b="0" i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7544" y="3356992"/>
            <a:ext cx="83835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b="1" dirty="0">
                <a:solidFill>
                  <a:srgbClr val="002060"/>
                </a:solidFill>
                <a:latin typeface="+mn-lt"/>
              </a:rPr>
              <a:t>Requirement to have appropriate policies &amp; procedures in place (ML Regulation </a:t>
            </a:r>
            <a:r>
              <a:rPr lang="en-GB" sz="1400" b="1" dirty="0" smtClean="0">
                <a:solidFill>
                  <a:srgbClr val="002060"/>
                </a:solidFill>
                <a:latin typeface="+mn-lt"/>
              </a:rPr>
              <a:t>19</a:t>
            </a:r>
            <a:r>
              <a:rPr lang="en-GB" sz="1400" b="1" dirty="0" smtClean="0">
                <a:solidFill>
                  <a:srgbClr val="002060"/>
                </a:solidFill>
                <a:latin typeface="+mn-lt"/>
              </a:rPr>
              <a:t>).</a:t>
            </a:r>
            <a:endParaRPr lang="en-GB" sz="1400" b="1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Clr>
                <a:schemeClr val="accent4"/>
              </a:buClr>
              <a:buSzPct val="75000"/>
              <a:buFont typeface="Arial" panose="020B0604020202020204" pitchFamily="34" charset="0"/>
              <a:buChar char="•"/>
            </a:pPr>
            <a:endParaRPr lang="en-GB" sz="1400" b="1" dirty="0">
              <a:solidFill>
                <a:srgbClr val="002060"/>
              </a:solidFill>
              <a:latin typeface="+mn-lt"/>
            </a:endParaRP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b="1" dirty="0">
                <a:solidFill>
                  <a:srgbClr val="002060"/>
                </a:solidFill>
                <a:latin typeface="+mn-lt"/>
              </a:rPr>
              <a:t>These must include provisions for:</a:t>
            </a:r>
          </a:p>
          <a:p>
            <a:pPr>
              <a:spcBef>
                <a:spcPts val="0"/>
              </a:spcBef>
              <a:buClr>
                <a:schemeClr val="accent4"/>
              </a:buClr>
              <a:buSzPct val="75000"/>
            </a:pPr>
            <a:endParaRPr lang="en-GB" sz="1400" dirty="0">
              <a:solidFill>
                <a:srgbClr val="002060"/>
              </a:solidFill>
              <a:latin typeface="+mn-lt"/>
            </a:endParaRP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Customer due diligence measures and ongoing monitoring;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Reporting;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Record-keeping;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risk assessment and management;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The monitoring and management of compliance with, and the internal communication of, such policies and procedures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Determination of PEP status</a:t>
            </a:r>
          </a:p>
          <a:p>
            <a:pPr marL="342900" indent="-342900">
              <a:spcBef>
                <a:spcPts val="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Scrutiny of unusual transactions</a:t>
            </a:r>
          </a:p>
          <a:p>
            <a:pPr>
              <a:spcBef>
                <a:spcPts val="0"/>
              </a:spcBef>
              <a:buClr>
                <a:schemeClr val="accent4"/>
              </a:buClr>
              <a:buSzPct val="75000"/>
            </a:pPr>
            <a:endParaRPr lang="en-GB" sz="1400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0"/>
              </a:spcBef>
              <a:buClr>
                <a:schemeClr val="accent4"/>
              </a:buClr>
              <a:buSzPct val="75000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*We would </a:t>
            </a:r>
            <a:r>
              <a:rPr lang="en-GB" sz="1400" dirty="0" smtClean="0">
                <a:solidFill>
                  <a:srgbClr val="002060"/>
                </a:solidFill>
                <a:latin typeface="+mn-lt"/>
              </a:rPr>
              <a:t>recommend </a:t>
            </a:r>
            <a:r>
              <a:rPr lang="en-GB" sz="1400" dirty="0">
                <a:solidFill>
                  <a:srgbClr val="002060"/>
                </a:solidFill>
                <a:latin typeface="+mn-lt"/>
              </a:rPr>
              <a:t>this policy also includes provisions in relation to training of staff (ML </a:t>
            </a:r>
            <a:r>
              <a:rPr lang="en-GB" sz="1400" dirty="0" smtClean="0">
                <a:solidFill>
                  <a:srgbClr val="002060"/>
                </a:solidFill>
                <a:latin typeface="+mn-lt"/>
              </a:rPr>
              <a:t>Reg. </a:t>
            </a:r>
            <a:r>
              <a:rPr lang="en-GB" sz="1400" dirty="0" smtClean="0">
                <a:solidFill>
                  <a:srgbClr val="002060"/>
                </a:solidFill>
                <a:latin typeface="+mn-lt"/>
              </a:rPr>
              <a:t>24).</a:t>
            </a:r>
            <a:endParaRPr lang="en-GB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2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378825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ML </a:t>
            </a:r>
            <a:r>
              <a:rPr lang="en-GB" sz="1400" b="1" dirty="0" err="1"/>
              <a:t>Regs</a:t>
            </a:r>
            <a:r>
              <a:rPr lang="en-GB" sz="1400" b="1" dirty="0"/>
              <a:t> </a:t>
            </a:r>
            <a:r>
              <a:rPr lang="en-GB" sz="1400" b="1" dirty="0" smtClean="0"/>
              <a:t>28 (16)</a:t>
            </a:r>
            <a:r>
              <a:rPr lang="en-GB" sz="1400" b="1" dirty="0" smtClean="0"/>
              <a:t> </a:t>
            </a:r>
            <a:r>
              <a:rPr lang="en-GB" sz="1400" b="1" dirty="0"/>
              <a:t>- Application of customer due diligence </a:t>
            </a:r>
            <a:r>
              <a:rPr lang="en-GB" sz="1400" b="1" dirty="0" smtClean="0"/>
              <a:t>measures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/>
              <a:t>A relevant person </a:t>
            </a:r>
            <a:r>
              <a:rPr lang="en-GB" sz="1400" dirty="0" smtClean="0"/>
              <a:t>must:</a:t>
            </a:r>
          </a:p>
          <a:p>
            <a:pPr marL="0" indent="0">
              <a:buNone/>
            </a:pPr>
            <a:r>
              <a:rPr lang="en-GB" sz="1400" dirty="0" smtClean="0"/>
              <a:t>“be </a:t>
            </a:r>
            <a:r>
              <a:rPr lang="en-GB" sz="1400" dirty="0"/>
              <a:t>able to demonstrate to its supervisory authority that the </a:t>
            </a:r>
            <a:r>
              <a:rPr lang="en-GB" sz="1400" dirty="0" smtClean="0"/>
              <a:t>extent of </a:t>
            </a:r>
            <a:r>
              <a:rPr lang="en-GB" sz="1400" dirty="0"/>
              <a:t>the measures it has taken to satisfy </a:t>
            </a:r>
            <a:r>
              <a:rPr lang="en-GB" sz="1400" dirty="0" smtClean="0"/>
              <a:t>customer due diligence are </a:t>
            </a:r>
            <a:r>
              <a:rPr lang="en-GB" sz="1400" dirty="0"/>
              <a:t>appropriate </a:t>
            </a:r>
            <a:r>
              <a:rPr lang="en-GB" sz="1400" dirty="0" smtClean="0"/>
              <a:t>in view </a:t>
            </a:r>
            <a:r>
              <a:rPr lang="en-GB" sz="1400" dirty="0"/>
              <a:t>of the risks of money laundering and terrorist financing, including </a:t>
            </a:r>
            <a:r>
              <a:rPr lang="en-GB" sz="1400" dirty="0" smtClean="0"/>
              <a:t>risks identified in its own firm risk assessment (under </a:t>
            </a:r>
            <a:r>
              <a:rPr lang="en-GB" sz="1400" dirty="0" err="1" smtClean="0"/>
              <a:t>reg</a:t>
            </a:r>
            <a:r>
              <a:rPr lang="en-GB" sz="1400" dirty="0" smtClean="0"/>
              <a:t> 18) and identified by its regulator under </a:t>
            </a:r>
            <a:r>
              <a:rPr lang="en-GB" sz="1400" dirty="0" err="1" smtClean="0"/>
              <a:t>regs</a:t>
            </a:r>
            <a:r>
              <a:rPr lang="en-GB" sz="1400" dirty="0" smtClean="0"/>
              <a:t> 17 (9) and 47”. (available </a:t>
            </a:r>
            <a:r>
              <a:rPr lang="en-GB" sz="1400" dirty="0" smtClean="0">
                <a:hlinkClick r:id="rId2"/>
              </a:rPr>
              <a:t>here</a:t>
            </a:r>
            <a:r>
              <a:rPr lang="en-GB" sz="1400" dirty="0" smtClean="0"/>
              <a:t> )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Risk Assessment across 3 levels</a:t>
            </a:r>
            <a:r>
              <a:rPr lang="en-GB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b="1" dirty="0"/>
              <a:t>Overall Firm Risk </a:t>
            </a:r>
            <a:r>
              <a:rPr lang="en-GB" sz="1400" dirty="0"/>
              <a:t>– “Know Your </a:t>
            </a:r>
            <a:r>
              <a:rPr lang="en-GB" sz="1400" i="1" dirty="0"/>
              <a:t>Own</a:t>
            </a:r>
            <a:r>
              <a:rPr lang="en-GB" sz="1400" dirty="0"/>
              <a:t> Business</a:t>
            </a:r>
            <a:r>
              <a:rPr lang="en-GB" sz="1400" dirty="0" smtClean="0"/>
              <a:t>” </a:t>
            </a:r>
            <a:r>
              <a:rPr lang="en-GB" sz="1100" b="1" dirty="0" smtClean="0"/>
              <a:t>(This is now a requirement of the 2017 regulations)</a:t>
            </a:r>
            <a:endParaRPr lang="en-GB" sz="1100" b="1" dirty="0"/>
          </a:p>
          <a:p>
            <a:pPr>
              <a:spcBef>
                <a:spcPts val="0"/>
              </a:spcBef>
            </a:pPr>
            <a:r>
              <a:rPr lang="en-GB" sz="1400" b="1" dirty="0"/>
              <a:t>Client Risk </a:t>
            </a:r>
            <a:r>
              <a:rPr lang="en-GB" sz="1400" dirty="0"/>
              <a:t>– “Know Your Customer”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Individual Transaction Risk </a:t>
            </a:r>
            <a:r>
              <a:rPr lang="en-GB" sz="1400" dirty="0"/>
              <a:t>– “Know Your Customer’s Business”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When</a:t>
            </a:r>
            <a:r>
              <a:rPr lang="en-GB" sz="1400" b="1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b="1" dirty="0"/>
              <a:t>Start: </a:t>
            </a:r>
            <a:r>
              <a:rPr lang="en-GB" sz="1400" dirty="0"/>
              <a:t>assess </a:t>
            </a:r>
            <a:r>
              <a:rPr lang="en-GB" sz="1400" b="1" u="sng" dirty="0"/>
              <a:t>client</a:t>
            </a:r>
            <a:r>
              <a:rPr lang="en-GB" sz="1400" dirty="0"/>
              <a:t> AML risk at the start of the relationship and </a:t>
            </a:r>
            <a:r>
              <a:rPr lang="en-GB" sz="1400" b="1" u="sng" dirty="0"/>
              <a:t>Transaction</a:t>
            </a:r>
            <a:r>
              <a:rPr lang="en-GB" sz="1400" b="1" dirty="0"/>
              <a:t> </a:t>
            </a:r>
            <a:r>
              <a:rPr lang="en-GB" sz="1400" dirty="0"/>
              <a:t>Risk when instructed on a particular piece of business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Middle: </a:t>
            </a:r>
            <a:r>
              <a:rPr lang="en-GB" sz="1400" dirty="0"/>
              <a:t>re-assess 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(if appropriate) through the course of the deal – has anything changed?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End: </a:t>
            </a:r>
            <a:r>
              <a:rPr lang="en-GB" sz="1400" dirty="0"/>
              <a:t>Finalise the risk assessment just before the deal is sealed and cash changes </a:t>
            </a:r>
            <a:r>
              <a:rPr lang="en-GB" sz="1400" dirty="0" smtClean="0"/>
              <a:t>hands</a:t>
            </a: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Record what you have done, why you did it, and when you did it! </a:t>
            </a:r>
          </a:p>
          <a:p>
            <a:pPr marL="0" indent="0">
              <a:buNone/>
            </a:pPr>
            <a:endParaRPr lang="en-GB" sz="1600" b="1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2154238" algn="l"/>
              </a:tabLst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 Risk-Based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04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525658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Firm Risk Factors – Know Your Own Business</a:t>
            </a:r>
            <a:r>
              <a:rPr lang="en-GB" sz="16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pPr>
              <a:spcBef>
                <a:spcPts val="0"/>
              </a:spcBef>
            </a:pPr>
            <a:r>
              <a:rPr lang="en-GB" sz="1600" dirty="0"/>
              <a:t>High turnover of clients or a stable existing client base</a:t>
            </a:r>
            <a:r>
              <a:rPr lang="en-GB" sz="16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High proportion of one-off clients/deals</a:t>
            </a:r>
            <a:r>
              <a:rPr lang="en-GB" sz="1600" dirty="0" smtClean="0"/>
              <a:t>?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Mostly F2F or non-F2F contact with clients</a:t>
            </a:r>
            <a:r>
              <a:rPr lang="en-GB" sz="1600" dirty="0" smtClean="0"/>
              <a:t>?</a:t>
            </a:r>
          </a:p>
          <a:p>
            <a:pPr>
              <a:spcBef>
                <a:spcPts val="0"/>
              </a:spcBef>
            </a:pP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GB" sz="1600" dirty="0" smtClean="0"/>
              <a:t>Geographical </a:t>
            </a:r>
            <a:r>
              <a:rPr lang="en-GB" sz="1600" dirty="0"/>
              <a:t>location of practice – high levels of crime</a:t>
            </a:r>
            <a:r>
              <a:rPr lang="en-GB" sz="1600" dirty="0" smtClean="0"/>
              <a:t>?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Act for clients across both criminal and civil </a:t>
            </a:r>
            <a:r>
              <a:rPr lang="en-GB" sz="1600" dirty="0" smtClean="0"/>
              <a:t>matters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International element to your business? </a:t>
            </a:r>
            <a:endParaRPr lang="en-GB" sz="1600" dirty="0" smtClean="0"/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**Note your firm’s risk factors in your AML policy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b="1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/>
              <a:t>Risk Factors For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231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378825" cy="47525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Client Risk Factors – Know Your Customer</a:t>
            </a:r>
            <a:r>
              <a:rPr lang="en-GB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600" dirty="0"/>
              <a:t>Is robust due diligence in place – ID and address? Did you see originals, or certified copies? Are you using </a:t>
            </a:r>
            <a:r>
              <a:rPr lang="en-GB" sz="1600" dirty="0" smtClean="0"/>
              <a:t>R.39</a:t>
            </a:r>
            <a:r>
              <a:rPr lang="en-GB" sz="1600" dirty="0" smtClean="0"/>
              <a:t> </a:t>
            </a:r>
            <a:r>
              <a:rPr lang="en-GB" sz="1600" dirty="0"/>
              <a:t>reliance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Have you met them face to face? 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Is </a:t>
            </a:r>
            <a:r>
              <a:rPr lang="en-GB" sz="1600" dirty="0"/>
              <a:t>the client co-operative in the CDD </a:t>
            </a:r>
            <a:r>
              <a:rPr lang="en-GB" sz="1600" dirty="0" smtClean="0"/>
              <a:t>process?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If the client is an entity – do you have full visibility of ultimate beneficial owners and </a:t>
            </a:r>
            <a:r>
              <a:rPr lang="en-GB" sz="1600" dirty="0" smtClean="0"/>
              <a:t>directors/controllers?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Is instruction from the client channelled through a 3rd party? How much direct interaction do you have with your client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Is your client a known criminal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Does the source of wealth/source of funds and amount of money involved stack up with what you know of your client? E.g. occupation/age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Is your client involved in/run a high risk or high cash turnover business</a:t>
            </a:r>
            <a:r>
              <a:rPr lang="en-GB" sz="1600" dirty="0" smtClean="0"/>
              <a:t>? 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Is your client from a high risk jurisdiction? Are funds being sent to/from overseas?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Is your client a Politically Exposed Person (PEP)? (Enhanced Due Diligence required)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Is your client a sanctioned entity or individual – are they resident in a sanctioned country? If so, you cannot undertake business</a:t>
            </a:r>
          </a:p>
          <a:p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/>
              <a:t>Risk Factors For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637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268760"/>
            <a:ext cx="8378825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800" b="1" dirty="0" smtClean="0"/>
              <a:t>Transactional Risk Factors – Know Your Customer’s Business: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600" dirty="0"/>
              <a:t>Does the level and type of transaction fit the client's profile</a:t>
            </a:r>
            <a:r>
              <a:rPr lang="en-GB" sz="1600" dirty="0" smtClean="0"/>
              <a:t>;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Does the transaction makes sense? Is it overly complex? Why</a:t>
            </a:r>
            <a:r>
              <a:rPr lang="en-GB" sz="1600" dirty="0" smtClean="0"/>
              <a:t>?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Does the client’s choice of representation (i.e. you!)  make sense? </a:t>
            </a:r>
            <a:endParaRPr lang="en-GB" sz="1600" dirty="0" smtClean="0"/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Is the subject matter of the transaction or source of funding situated overseas</a:t>
            </a:r>
            <a:r>
              <a:rPr lang="en-GB" sz="1600" dirty="0" smtClean="0"/>
              <a:t>?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Could the type of transaction be used for the purposes of money laundering (property purchase yes, writing a will – not so much</a:t>
            </a:r>
            <a:r>
              <a:rPr lang="en-GB" sz="1600" dirty="0" smtClean="0"/>
              <a:t>…)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Where is the money coming from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buNone/>
            </a:pPr>
            <a:endParaRPr lang="en-GB" sz="1400" b="1" dirty="0" smtClean="0"/>
          </a:p>
          <a:p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/>
              <a:t>Risk Factors For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284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430222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Overall Considerations</a:t>
            </a:r>
            <a:r>
              <a:rPr lang="en-GB" sz="1800" b="1" dirty="0" smtClean="0"/>
              <a:t>:</a:t>
            </a:r>
          </a:p>
          <a:p>
            <a:pPr marL="0" indent="0">
              <a:buNone/>
            </a:pPr>
            <a:endParaRPr lang="en-GB" sz="1400" b="1" dirty="0"/>
          </a:p>
          <a:p>
            <a:r>
              <a:rPr lang="en-GB" sz="1400" dirty="0"/>
              <a:t>These are some examples of the questions you should be asking – these should be tailored dependant upon the nature of your business, your client, and the particular transaction</a:t>
            </a:r>
          </a:p>
          <a:p>
            <a:endParaRPr lang="en-GB" sz="1400" dirty="0"/>
          </a:p>
          <a:p>
            <a:r>
              <a:rPr lang="en-GB" sz="1400" dirty="0"/>
              <a:t>This list is non-exhaustive</a:t>
            </a:r>
          </a:p>
          <a:p>
            <a:endParaRPr lang="en-GB" sz="1400" dirty="0"/>
          </a:p>
          <a:p>
            <a:r>
              <a:rPr lang="en-GB" sz="1400" dirty="0"/>
              <a:t>Develop a checklist you can refer to – and more information on our website</a:t>
            </a:r>
          </a:p>
          <a:p>
            <a:endParaRPr lang="en-GB" sz="1400" dirty="0"/>
          </a:p>
          <a:p>
            <a:r>
              <a:rPr lang="en-GB" sz="1400" dirty="0"/>
              <a:t>Take a step back, and ask yourself, does this all make sense – does it pass the smell test?</a:t>
            </a:r>
          </a:p>
          <a:p>
            <a:endParaRPr lang="en-GB" sz="1400" dirty="0"/>
          </a:p>
          <a:p>
            <a:r>
              <a:rPr lang="en-GB" sz="1400" dirty="0"/>
              <a:t>A Common Sense Approach</a:t>
            </a:r>
          </a:p>
          <a:p>
            <a:endParaRPr lang="en-GB" sz="1400" dirty="0"/>
          </a:p>
          <a:p>
            <a:r>
              <a:rPr lang="en-GB" sz="1400" dirty="0"/>
              <a:t>For each client, and for each individual transaction, record your decision making, and apply the appropriate level of due diligence (see next page)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/>
              <a:t>Risk Factors For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525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556792"/>
            <a:ext cx="8378825" cy="4680520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sz="1800" b="1" dirty="0"/>
              <a:t>Considered Risk Factors? </a:t>
            </a:r>
            <a:r>
              <a:rPr lang="en-GB" sz="1800" b="1" dirty="0" smtClean="0">
                <a:solidFill>
                  <a:srgbClr val="00B050"/>
                </a:solidFill>
                <a:sym typeface="Wingdings 2"/>
              </a:rPr>
              <a:t>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b="1" dirty="0">
              <a:solidFill>
                <a:srgbClr val="00B050"/>
              </a:solidFill>
              <a:sym typeface="Wingdings 2"/>
            </a:endParaRPr>
          </a:p>
          <a:p>
            <a:pPr marL="0">
              <a:spcBef>
                <a:spcPts val="0"/>
              </a:spcBef>
            </a:pPr>
            <a:r>
              <a:rPr lang="en-GB" sz="1800" b="1" dirty="0">
                <a:sym typeface="Wingdings 2"/>
              </a:rPr>
              <a:t>Decided on the risk level of the client/transaction? </a:t>
            </a:r>
            <a:r>
              <a:rPr lang="en-GB" sz="1800" b="1" dirty="0" smtClean="0">
                <a:solidFill>
                  <a:srgbClr val="00B050"/>
                </a:solidFill>
                <a:sym typeface="Wingdings 2"/>
              </a:rPr>
              <a:t></a:t>
            </a:r>
          </a:p>
          <a:p>
            <a:pPr marL="0">
              <a:spcBef>
                <a:spcPts val="0"/>
              </a:spcBef>
            </a:pPr>
            <a:endParaRPr lang="en-GB" sz="1800" b="1" dirty="0">
              <a:solidFill>
                <a:srgbClr val="00B050"/>
              </a:solidFill>
              <a:sym typeface="Wingdings 2"/>
            </a:endParaRPr>
          </a:p>
          <a:p>
            <a:pPr marL="0">
              <a:spcBef>
                <a:spcPts val="0"/>
              </a:spcBef>
            </a:pPr>
            <a:r>
              <a:rPr lang="en-GB" sz="1800" b="1" dirty="0">
                <a:sym typeface="Wingdings 2"/>
              </a:rPr>
              <a:t>Documented this on the file?</a:t>
            </a:r>
            <a:r>
              <a:rPr lang="en-GB" sz="1800" b="1" dirty="0">
                <a:solidFill>
                  <a:srgbClr val="00B050"/>
                </a:solidFill>
                <a:sym typeface="Wingdings 2"/>
              </a:rPr>
              <a:t> </a:t>
            </a:r>
          </a:p>
          <a:p>
            <a:pPr marL="0">
              <a:spcBef>
                <a:spcPts val="0"/>
              </a:spcBef>
            </a:pPr>
            <a:endParaRPr lang="en-GB" sz="1800" b="1" dirty="0">
              <a:solidFill>
                <a:srgbClr val="00B050"/>
              </a:solidFill>
              <a:sym typeface="Wingdings 2"/>
            </a:endParaRPr>
          </a:p>
          <a:p>
            <a:pPr marL="0">
              <a:spcBef>
                <a:spcPts val="0"/>
              </a:spcBef>
            </a:pPr>
            <a:r>
              <a:rPr lang="en-GB" sz="1800" b="1" dirty="0">
                <a:sym typeface="Wingdings 2"/>
              </a:rPr>
              <a:t>Now apply &amp; undertake the appropriate level of due diligence</a:t>
            </a:r>
            <a:r>
              <a:rPr lang="en-GB" sz="1800" b="1" dirty="0" smtClean="0">
                <a:sym typeface="Wingdings 2"/>
              </a:rPr>
              <a:t>:</a:t>
            </a:r>
          </a:p>
          <a:p>
            <a:pPr marL="0">
              <a:spcBef>
                <a:spcPts val="0"/>
              </a:spcBef>
            </a:pPr>
            <a:endParaRPr lang="en-GB" sz="1600" b="1" dirty="0">
              <a:sym typeface="Wingdings 2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600" b="1" dirty="0">
              <a:sym typeface="Wingdings 2"/>
            </a:endParaRPr>
          </a:p>
          <a:p>
            <a:pPr marL="0">
              <a:spcBef>
                <a:spcPts val="0"/>
              </a:spcBef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Due Diligence Measures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80600"/>
              </p:ext>
            </p:extLst>
          </p:nvPr>
        </p:nvGraphicFramePr>
        <p:xfrm>
          <a:off x="755576" y="4005064"/>
          <a:ext cx="7416824" cy="1752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08412"/>
                <a:gridCol w="3708412"/>
              </a:tblGrid>
              <a:tr h="15481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Risk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Level of Due Diligence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Simplified/Standard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Enhanced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576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5400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Regulation </a:t>
            </a:r>
            <a:r>
              <a:rPr lang="en-GB" sz="1400" b="1" dirty="0" smtClean="0"/>
              <a:t>37</a:t>
            </a:r>
            <a:r>
              <a:rPr lang="en-GB" sz="1400" b="1" dirty="0" smtClean="0"/>
              <a:t> </a:t>
            </a:r>
            <a:r>
              <a:rPr lang="en-GB" sz="1400" b="1" dirty="0"/>
              <a:t>permits and sets out the circumstances where simplified due diligence can be applied. </a:t>
            </a:r>
            <a:r>
              <a:rPr lang="en-GB" sz="1400" b="1" dirty="0" smtClean="0"/>
              <a:t>In practice, the </a:t>
            </a:r>
            <a:r>
              <a:rPr lang="en-GB" sz="1400" b="1" dirty="0" smtClean="0"/>
              <a:t>Society would view </a:t>
            </a:r>
            <a:r>
              <a:rPr lang="en-GB" sz="1400" b="1" dirty="0" smtClean="0"/>
              <a:t>these </a:t>
            </a:r>
            <a:r>
              <a:rPr lang="en-GB" sz="1400" b="1" dirty="0"/>
              <a:t>circumstances </a:t>
            </a:r>
            <a:r>
              <a:rPr lang="en-GB" sz="1400" b="1" dirty="0" smtClean="0"/>
              <a:t>as </a:t>
            </a:r>
            <a:r>
              <a:rPr lang="en-GB" sz="1400" b="1" dirty="0"/>
              <a:t>generally quite </a:t>
            </a:r>
            <a:r>
              <a:rPr lang="en-GB" sz="1400" b="1" dirty="0" smtClean="0"/>
              <a:t>limited in terms of day-to-day legal practice</a:t>
            </a:r>
            <a:r>
              <a:rPr lang="en-GB" sz="1400" b="1" dirty="0"/>
              <a:t> </a:t>
            </a:r>
            <a:r>
              <a:rPr lang="en-GB" sz="1400" b="1" dirty="0" smtClean="0"/>
              <a:t>for the majority of our members:</a:t>
            </a:r>
            <a:endParaRPr lang="en-GB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 smtClean="0"/>
              <a:t>Your </a:t>
            </a:r>
            <a:r>
              <a:rPr lang="en-GB" sz="1400" dirty="0"/>
              <a:t>c</a:t>
            </a:r>
            <a:r>
              <a:rPr lang="en-GB" sz="1400" dirty="0" smtClean="0"/>
              <a:t>lient is a:</a:t>
            </a:r>
            <a:endParaRPr lang="en-GB" sz="1400" dirty="0" smtClean="0"/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Regulated </a:t>
            </a:r>
            <a:r>
              <a:rPr lang="en-GB" sz="1400" dirty="0" smtClean="0"/>
              <a:t>financial </a:t>
            </a:r>
            <a:r>
              <a:rPr lang="en-GB" sz="1400" dirty="0"/>
              <a:t>i</a:t>
            </a:r>
            <a:r>
              <a:rPr lang="en-GB" sz="1400" dirty="0" smtClean="0"/>
              <a:t>nstitution</a:t>
            </a: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 smtClean="0"/>
              <a:t>Public administration or a publicly-owned enterprise</a:t>
            </a: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 smtClean="0"/>
              <a:t>Company whose securities are listed on a regulated market</a:t>
            </a:r>
            <a:endParaRPr lang="en-GB" sz="1400" dirty="0" smtClean="0"/>
          </a:p>
          <a:p>
            <a:pPr>
              <a:spcBef>
                <a:spcPts val="0"/>
              </a:spcBef>
            </a:pPr>
            <a:endParaRPr lang="en-GB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 smtClean="0"/>
              <a:t>Or the </a:t>
            </a:r>
            <a:r>
              <a:rPr lang="en-GB" sz="1400" dirty="0"/>
              <a:t>transaction relates to</a:t>
            </a:r>
            <a:r>
              <a:rPr lang="en-GB" sz="1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Certain insurance policies, pensions or electronic money products 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Investment in certain long term assets</a:t>
            </a:r>
          </a:p>
          <a:p>
            <a:pPr>
              <a:spcBef>
                <a:spcPts val="0"/>
              </a:spcBef>
            </a:pPr>
            <a:endParaRPr lang="en-GB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I</a:t>
            </a:r>
            <a:r>
              <a:rPr lang="en-GB" sz="1400" b="1" dirty="0" smtClean="0"/>
              <a:t>n </a:t>
            </a:r>
            <a:r>
              <a:rPr lang="en-GB" sz="1400" b="1" dirty="0"/>
              <a:t>Simple Terms!</a:t>
            </a:r>
          </a:p>
          <a:p>
            <a:pPr>
              <a:spcBef>
                <a:spcPts val="0"/>
              </a:spcBef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dirty="0"/>
              <a:t>Simplified due diligence means not having to verify the customer’s identity or having to obtain information on the purpose or intended nature of the business relationship. 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It is still necessary to record why simplified due diligence should be applied, along with recording identity full name/entity name, residential/registered address, date of birth 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 It is, however, still necessary to conduct ongoing monitoring of the business relationship.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Simplified Due Diligence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569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What are we trying to achieve</a:t>
            </a:r>
            <a:r>
              <a:rPr lang="en-GB" sz="1400" b="1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 smtClean="0"/>
          </a:p>
          <a:p>
            <a:pPr>
              <a:spcBef>
                <a:spcPts val="0"/>
              </a:spcBef>
            </a:pPr>
            <a:r>
              <a:rPr lang="en-GB" sz="1400" b="1" dirty="0"/>
              <a:t>Identify: </a:t>
            </a:r>
            <a:r>
              <a:rPr lang="en-GB" sz="1400" dirty="0" smtClean="0"/>
              <a:t>ascertaining </a:t>
            </a:r>
            <a:r>
              <a:rPr lang="en-GB" sz="1400" dirty="0" smtClean="0"/>
              <a:t>Full </a:t>
            </a:r>
            <a:r>
              <a:rPr lang="en-GB" sz="1400" dirty="0"/>
              <a:t>Name, Residential Address &amp; Date of Birth </a:t>
            </a: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b="1" dirty="0" smtClean="0"/>
              <a:t>Verify</a:t>
            </a:r>
            <a:r>
              <a:rPr lang="en-GB" sz="1400" b="1" dirty="0"/>
              <a:t>: </a:t>
            </a:r>
            <a:r>
              <a:rPr lang="en-GB" sz="1400" dirty="0"/>
              <a:t>obtaining acceptable </a:t>
            </a:r>
            <a:r>
              <a:rPr lang="en-GB" sz="1400" dirty="0" smtClean="0"/>
              <a:t>documentation and </a:t>
            </a:r>
            <a:r>
              <a:rPr lang="en-GB" sz="1400" dirty="0"/>
              <a:t>u</a:t>
            </a:r>
            <a:r>
              <a:rPr lang="en-GB" sz="1400" dirty="0" smtClean="0"/>
              <a:t>ndertaking </a:t>
            </a:r>
            <a:r>
              <a:rPr lang="en-GB" sz="1400" dirty="0"/>
              <a:t>a review/checking of these documents to ensure they are genuine, and the client are who they say they are – generally by meeting the client and checking ID is actually theirs – and not forged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Remember - requirement is to identify &amp; verify </a:t>
            </a:r>
            <a:r>
              <a:rPr lang="en-GB" sz="1400" b="1" dirty="0"/>
              <a:t>Full Name, Residential Address &amp; Date of Birth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Various methods of achieving this, and various acceptable documents but: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Ideally – original </a:t>
            </a:r>
            <a:r>
              <a:rPr lang="en-GB" sz="1400" dirty="0"/>
              <a:t>passport/photo-card driving licence + </a:t>
            </a:r>
            <a:r>
              <a:rPr lang="en-GB" sz="1400" b="1" dirty="0"/>
              <a:t>original</a:t>
            </a:r>
            <a:r>
              <a:rPr lang="en-GB" sz="1400" dirty="0"/>
              <a:t> utility bill/bank statement (within 3 months).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1400" b="1" dirty="0">
              <a:solidFill>
                <a:srgbClr val="FFE145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 smtClean="0"/>
              <a:t>Clients </a:t>
            </a:r>
            <a:r>
              <a:rPr lang="en-GB" sz="1400" b="1" dirty="0"/>
              <a:t>unable to produce standard documentation: </a:t>
            </a:r>
            <a:r>
              <a:rPr lang="en-GB" sz="1400" dirty="0" smtClean="0"/>
              <a:t>Sensible </a:t>
            </a:r>
            <a:r>
              <a:rPr lang="en-GB" sz="1400" dirty="0"/>
              <a:t>approach </a:t>
            </a:r>
            <a:r>
              <a:rPr lang="en-GB" sz="1400" dirty="0" smtClean="0"/>
              <a:t>required:</a:t>
            </a: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/>
              <a:t>Important to remember that the purpose of the regulations is not to deny people access to legal services for legitimate transactions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Identifying Corporate Entities</a:t>
            </a:r>
            <a:r>
              <a:rPr lang="en-GB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 eaLnBrk="0" hangingPunct="0">
              <a:spcBef>
                <a:spcPts val="0"/>
              </a:spcBef>
              <a:tabLst>
                <a:tab pos="92075" algn="l"/>
              </a:tabLst>
              <a:defRPr/>
            </a:pPr>
            <a:r>
              <a:rPr lang="en-GB" sz="1400" b="1" dirty="0"/>
              <a:t>Required for all Companies </a:t>
            </a:r>
            <a:r>
              <a:rPr lang="en-GB" sz="1400" dirty="0"/>
              <a:t>- Company Name, Registered Number, Business Address and Registered Address. If PLC or regulated – proof of listing, or proof of regulation.</a:t>
            </a:r>
          </a:p>
          <a:p>
            <a:pPr eaLnBrk="0" hangingPunct="0">
              <a:spcBef>
                <a:spcPts val="0"/>
              </a:spcBef>
              <a:tabLst>
                <a:tab pos="92075" algn="l"/>
              </a:tabLst>
              <a:defRPr/>
            </a:pPr>
            <a:r>
              <a:rPr lang="en-GB" sz="1400" b="1" dirty="0"/>
              <a:t>Also required for Private Companies: </a:t>
            </a:r>
            <a:r>
              <a:rPr lang="en-GB" sz="1400" dirty="0"/>
              <a:t>ID&amp;V for </a:t>
            </a:r>
            <a:r>
              <a:rPr lang="en-GB" sz="1400" dirty="0" smtClean="0"/>
              <a:t> at least 1 directors</a:t>
            </a:r>
            <a:r>
              <a:rPr lang="en-GB" sz="1400" dirty="0"/>
              <a:t>, those with =&gt;25% shareholdings and any other person (natural or entity) exercising control over the Company. Bear in mind </a:t>
            </a:r>
            <a:r>
              <a:rPr lang="en-GB" sz="1400" dirty="0" smtClean="0"/>
              <a:t>dilution</a:t>
            </a:r>
            <a:endParaRPr lang="en-GB" sz="1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/>
              <a:t>Obtaining ID&amp;V is </a:t>
            </a:r>
            <a:r>
              <a:rPr lang="en-GB" sz="1400" b="1" u="sng" dirty="0"/>
              <a:t>NOT</a:t>
            </a:r>
            <a:r>
              <a:rPr lang="en-GB" sz="1400" b="1" dirty="0"/>
              <a:t> “Knowing Your Customer”!!</a:t>
            </a:r>
          </a:p>
          <a:p>
            <a:pPr marL="0" indent="0">
              <a:buNone/>
            </a:pPr>
            <a:endParaRPr lang="en-GB" sz="1400" b="1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80113" cy="585788"/>
          </a:xfrm>
        </p:spPr>
        <p:txBody>
          <a:bodyPr/>
          <a:lstStyle/>
          <a:p>
            <a:r>
              <a:rPr lang="en-GB" dirty="0"/>
              <a:t>Standard Identity &amp; Verification (ID&amp;V)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940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When you have assessed the client/transactional risk as “high</a:t>
            </a:r>
            <a:r>
              <a:rPr lang="en-GB" sz="1600" b="1" dirty="0" smtClean="0"/>
              <a:t>”</a:t>
            </a:r>
            <a:r>
              <a:rPr lang="en-GB" sz="1600" b="1" dirty="0" smtClean="0">
                <a:solidFill>
                  <a:srgbClr val="FF0000"/>
                </a:solidFill>
              </a:rPr>
              <a:t>*</a:t>
            </a:r>
            <a:r>
              <a:rPr lang="en-GB" sz="1600" b="1" dirty="0" smtClean="0"/>
              <a:t>, you have determined the client as a PEP, the transaction is unusual, or the client is established in a high risk 3</a:t>
            </a:r>
            <a:r>
              <a:rPr lang="en-GB" sz="1600" b="1" baseline="30000" dirty="0" smtClean="0"/>
              <a:t>rd</a:t>
            </a:r>
            <a:r>
              <a:rPr lang="en-GB" sz="1600" b="1" dirty="0" smtClean="0"/>
              <a:t> country (4</a:t>
            </a:r>
            <a:r>
              <a:rPr lang="en-GB" sz="1600" b="1" baseline="30000" dirty="0" smtClean="0"/>
              <a:t>th</a:t>
            </a:r>
            <a:r>
              <a:rPr lang="en-GB" sz="1600" b="1" dirty="0" smtClean="0"/>
              <a:t> MLD Art. 9.2)</a:t>
            </a:r>
            <a:endParaRPr lang="en-GB" sz="1600" b="1" dirty="0"/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Obtain standard ID&amp;V + Source of Wealth + Source of Funds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b="1" dirty="0"/>
              <a:t>Source of wealth </a:t>
            </a:r>
            <a:r>
              <a:rPr lang="en-GB" sz="1600" dirty="0"/>
              <a:t>– inheritance, salary, investments, sale of assets</a:t>
            </a:r>
          </a:p>
          <a:p>
            <a:pPr>
              <a:spcBef>
                <a:spcPts val="0"/>
              </a:spcBef>
            </a:pPr>
            <a:r>
              <a:rPr lang="en-GB" sz="1600" b="1" dirty="0"/>
              <a:t>Source of funds </a:t>
            </a:r>
            <a:r>
              <a:rPr lang="en-GB" sz="1600" dirty="0"/>
              <a:t>– method and means of transmission - electronic transfer from bank, cash deposit, cheque.	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Dependant on the situation and types/level of risk involved, enhanced due diligence could also mean</a:t>
            </a:r>
            <a:r>
              <a:rPr lang="en-GB" sz="16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seek further verification of the client or beneficial owners identity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obtain more detail on the ownership and control structure of the client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request further information on the purpose of the retainer or the source of the funds conducting enhanced ongoing </a:t>
            </a:r>
            <a:r>
              <a:rPr lang="en-GB" sz="1600" dirty="0" smtClean="0"/>
              <a:t>monitoring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Increasing the degree and nature of monitoring</a:t>
            </a:r>
            <a:endParaRPr lang="en-GB" sz="1600" dirty="0"/>
          </a:p>
          <a:p>
            <a:endParaRPr lang="en-GB" sz="1400" dirty="0" smtClean="0"/>
          </a:p>
          <a:p>
            <a:pPr marL="0" indent="0">
              <a:buNone/>
            </a:pPr>
            <a:r>
              <a:rPr lang="en-GB" sz="1400" b="1" i="1" dirty="0" smtClean="0">
                <a:solidFill>
                  <a:srgbClr val="FF0000"/>
                </a:solidFill>
              </a:rPr>
              <a:t>*</a:t>
            </a:r>
            <a:r>
              <a:rPr lang="en-GB" sz="1400" i="1" dirty="0" smtClean="0"/>
              <a:t>(see </a:t>
            </a:r>
            <a:r>
              <a:rPr lang="en-GB" sz="1400" i="1" dirty="0" err="1" smtClean="0"/>
              <a:t>Reg</a:t>
            </a:r>
            <a:r>
              <a:rPr lang="en-GB" sz="1400" i="1" dirty="0" smtClean="0"/>
              <a:t> 33 (1a) &amp; </a:t>
            </a:r>
            <a:r>
              <a:rPr lang="en-GB" sz="1400" i="1" dirty="0" err="1" smtClean="0"/>
              <a:t>Reg</a:t>
            </a:r>
            <a:r>
              <a:rPr lang="en-GB" sz="1400" i="1" dirty="0" smtClean="0"/>
              <a:t> 33 (6) for further information re what might be assessed as high)</a:t>
            </a:r>
            <a:endParaRPr lang="en-GB" sz="1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Enhanced Due Diligence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93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3357563"/>
            <a:ext cx="8208912" cy="719137"/>
          </a:xfrm>
        </p:spPr>
        <p:txBody>
          <a:bodyPr/>
          <a:lstStyle/>
          <a:p>
            <a:r>
              <a:rPr lang="en-GB" dirty="0"/>
              <a:t>A Practical Guide for Firms</a:t>
            </a:r>
            <a:br>
              <a:rPr lang="en-GB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Further information to assist members to comply with their AML duties, responsibilities &amp; obligations</a:t>
            </a: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Graham Mackenzie</a:t>
            </a:r>
          </a:p>
          <a:p>
            <a:endParaRPr lang="en-GB" dirty="0"/>
          </a:p>
          <a:p>
            <a:r>
              <a:rPr lang="en-GB" dirty="0" smtClean="0"/>
              <a:t>Updated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65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437423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600" b="1" dirty="0" smtClean="0"/>
              <a:t>Reg. 39 </a:t>
            </a:r>
            <a:r>
              <a:rPr lang="en-GB" sz="1600" b="1" dirty="0"/>
              <a:t>Reliance</a:t>
            </a:r>
            <a:r>
              <a:rPr lang="en-GB" sz="16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pPr>
              <a:spcBef>
                <a:spcPts val="0"/>
              </a:spcBef>
            </a:pPr>
            <a:r>
              <a:rPr lang="en-GB" sz="1600" dirty="0"/>
              <a:t>Reliance on certain professionals/institutions/individuals to certify ID documents.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Should have contact with the person they are seeking to rely upon independent of their client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should ask what CDD enquiries have been undertaken in order to satisfy yourself of appropriate measures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Should verify their status (e.g. via international bar association, FCA register etc.)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Your firm remains legally responsible for ML Regulation requirements, including </a:t>
            </a:r>
            <a:r>
              <a:rPr lang="en-GB" sz="1600" dirty="0" smtClean="0"/>
              <a:t>CDD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E-Verification</a:t>
            </a:r>
            <a:r>
              <a:rPr lang="en-GB" sz="16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pPr>
              <a:spcBef>
                <a:spcPts val="0"/>
              </a:spcBef>
            </a:pPr>
            <a:r>
              <a:rPr lang="en-GB" sz="1600" b="1" dirty="0"/>
              <a:t>A useful tool, but not a panacea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It’s in the name – should be used to verify main sources of photographic ID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It is not a substitute – it cannot prove that the person you are dealing with is who they say they are – especially in non F2F relationships</a:t>
            </a:r>
          </a:p>
          <a:p>
            <a:endParaRPr lang="en-GB" sz="1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/>
              <a:t>Other Due Diligence Considerations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283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sz="1600" b="1" dirty="0"/>
              <a:t>Regulation </a:t>
            </a:r>
            <a:r>
              <a:rPr lang="en-GB" sz="1600" b="1" dirty="0" smtClean="0"/>
              <a:t>19</a:t>
            </a:r>
            <a:r>
              <a:rPr lang="en-GB" sz="1600" b="1" dirty="0" smtClean="0"/>
              <a:t>: </a:t>
            </a:r>
            <a:r>
              <a:rPr lang="en-GB" sz="1600" dirty="0"/>
              <a:t>requires that you communicate your AML/CTF obligations to your </a:t>
            </a:r>
            <a:r>
              <a:rPr lang="en-GB" sz="1600" dirty="0" smtClean="0"/>
              <a:t>staff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b="1" dirty="0"/>
              <a:t>Regulation </a:t>
            </a:r>
            <a:r>
              <a:rPr lang="en-GB" sz="1600" b="1" dirty="0" smtClean="0"/>
              <a:t>24: </a:t>
            </a:r>
            <a:r>
              <a:rPr lang="en-GB" sz="1600" dirty="0"/>
              <a:t>requires that you give staff appropriate training on their legal obligations and information on how to recognise and deal with money laundering and terrorist financing risks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Our recommendation is that training should be tailored to specific roles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(MLRO, Fee Earners/Partners, Customer Facing/Reception Staff)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Factors to Consider: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Which staff require training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What form the training will take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How often training should take place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How staff will be kept up-to-date with emerging risk factors/new developments for the firm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AML Training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443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52565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1400" b="1" dirty="0"/>
              <a:t>Regulation </a:t>
            </a:r>
            <a:r>
              <a:rPr lang="en-GB" sz="1400" b="1" dirty="0" smtClean="0"/>
              <a:t>40</a:t>
            </a:r>
            <a:r>
              <a:rPr lang="en-GB" sz="1400" b="1" dirty="0" smtClean="0"/>
              <a:t> </a:t>
            </a:r>
            <a:r>
              <a:rPr lang="en-GB" sz="1400" dirty="0"/>
              <a:t>requires that firms keep records of CDD material and supporting evidence and records in respect of the relevant business relationship or occasional </a:t>
            </a:r>
            <a:r>
              <a:rPr lang="en-GB" sz="1400" dirty="0" smtClean="0"/>
              <a:t>transaction.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Records must be kept in order to evidence compliance with the regulations and defend any allegations against the firm in relation to money laundering and failure to report offences. 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u="sng" dirty="0"/>
              <a:t>Relevant records could be</a:t>
            </a:r>
            <a:r>
              <a:rPr lang="en-GB" sz="1400" u="sng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u="sng" dirty="0"/>
          </a:p>
          <a:p>
            <a:pPr>
              <a:spcBef>
                <a:spcPts val="0"/>
              </a:spcBef>
            </a:pPr>
            <a:r>
              <a:rPr lang="en-GB" sz="1400" dirty="0"/>
              <a:t>AML Policies, Procedures, Manuals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Risk Assessments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CDD Evidence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Evidence of staff training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Suspicious Activity Reports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E-Verification records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PEP/Sanction Screening Searches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AML Procedures must outline what records are to be kept, the form in which they should be kept and the records retention period.</a:t>
            </a:r>
          </a:p>
          <a:p>
            <a:pPr>
              <a:spcBef>
                <a:spcPts val="0"/>
              </a:spcBef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b="1" dirty="0"/>
              <a:t>Records should be kept for (at least) 5 years from the date on which the business relationship/transaction </a:t>
            </a:r>
            <a:r>
              <a:rPr lang="en-GB" sz="1400" b="1" dirty="0" smtClean="0"/>
              <a:t>ends.</a:t>
            </a:r>
            <a:endParaRPr lang="en-GB" sz="1400" b="1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80113" cy="585788"/>
          </a:xfrm>
        </p:spPr>
        <p:txBody>
          <a:bodyPr/>
          <a:lstStyle/>
          <a:p>
            <a:r>
              <a:rPr lang="en-GB" dirty="0"/>
              <a:t>AML Record Keeping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174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378825" cy="5400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S.330 POCA</a:t>
            </a:r>
            <a:r>
              <a:rPr lang="en-GB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dirty="0"/>
              <a:t>Know, suspect or reasonable grounds to suspect another person is engaged in money laundering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Information giving rise to suspicion came to you in course of business in regulated sector: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Must disclose</a:t>
            </a:r>
            <a:r>
              <a:rPr lang="en-GB" sz="1400" dirty="0"/>
              <a:t>, as soon as is practicable,  to: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 smtClean="0"/>
              <a:t>	Nominated </a:t>
            </a:r>
            <a:r>
              <a:rPr lang="en-GB" sz="1400" dirty="0"/>
              <a:t>officer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 smtClean="0"/>
              <a:t>	Nominated </a:t>
            </a:r>
            <a:r>
              <a:rPr lang="en-GB" sz="1400" dirty="0"/>
              <a:t>officer to NCA</a:t>
            </a:r>
          </a:p>
          <a:p>
            <a:pPr marL="1076325" indent="0">
              <a:spcBef>
                <a:spcPts val="0"/>
              </a:spcBef>
            </a:pPr>
            <a:r>
              <a:rPr lang="en-GB" sz="1400" dirty="0"/>
              <a:t> </a:t>
            </a:r>
            <a:r>
              <a:rPr lang="en-GB" sz="1400" dirty="0" smtClean="0"/>
              <a:t>   Identity </a:t>
            </a:r>
            <a:r>
              <a:rPr lang="en-GB" sz="1400" dirty="0"/>
              <a:t>of suspected money launderer</a:t>
            </a:r>
          </a:p>
          <a:p>
            <a:pPr marL="1076325" indent="0">
              <a:spcBef>
                <a:spcPts val="0"/>
              </a:spcBef>
            </a:pPr>
            <a:r>
              <a:rPr lang="en-GB" sz="1400" dirty="0"/>
              <a:t> </a:t>
            </a:r>
            <a:r>
              <a:rPr lang="en-GB" sz="1400" dirty="0" smtClean="0"/>
              <a:t>   Whereabouts </a:t>
            </a:r>
            <a:r>
              <a:rPr lang="en-GB" sz="1400" dirty="0"/>
              <a:t>of any laundered property</a:t>
            </a:r>
          </a:p>
          <a:p>
            <a:pPr marL="1362075" indent="-285750">
              <a:spcBef>
                <a:spcPts val="0"/>
              </a:spcBef>
            </a:pPr>
            <a:r>
              <a:rPr lang="en-GB" sz="1400" dirty="0" smtClean="0"/>
              <a:t>Information </a:t>
            </a:r>
            <a:r>
              <a:rPr lang="en-GB" sz="1400" dirty="0"/>
              <a:t>giving rise to suspicion 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Privilege exception if advice on underlying issue has been sought by the client but: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/>
              <a:t> </a:t>
            </a:r>
            <a:r>
              <a:rPr lang="en-GB" sz="1400" dirty="0" smtClean="0"/>
              <a:t>      No </a:t>
            </a:r>
            <a:r>
              <a:rPr lang="en-GB" sz="1400" dirty="0"/>
              <a:t>privilege exception under s.338 – if/where the firm itself is involved in the transaction 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Failure to disclose is a criminal offence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SARs Information to be Detailed – Concise &amp; </a:t>
            </a:r>
            <a:r>
              <a:rPr lang="en-GB" sz="1400" b="1" dirty="0" smtClean="0"/>
              <a:t>Focused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b="1" dirty="0"/>
              <a:t>Who</a:t>
            </a:r>
            <a:r>
              <a:rPr lang="en-GB" sz="1400" dirty="0"/>
              <a:t> is involved, what and where the criminal/terrorist property is and its value (estimated as necessary), </a:t>
            </a:r>
          </a:p>
          <a:p>
            <a:pPr>
              <a:spcBef>
                <a:spcPts val="0"/>
              </a:spcBef>
            </a:pPr>
            <a:r>
              <a:rPr lang="en-GB" sz="1400" b="1" dirty="0"/>
              <a:t>When</a:t>
            </a:r>
            <a:r>
              <a:rPr lang="en-GB" sz="1400" dirty="0"/>
              <a:t> and how circumstances arose and are planned to happen, and ultimately why you are suspicious or have knowledge.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80113" cy="585788"/>
          </a:xfrm>
        </p:spPr>
        <p:txBody>
          <a:bodyPr/>
          <a:lstStyle/>
          <a:p>
            <a:r>
              <a:rPr lang="en-GB" dirty="0"/>
              <a:t>SAR Reporting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412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378825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“Consent</a:t>
            </a:r>
            <a:r>
              <a:rPr lang="en-GB" sz="1400" b="1" dirty="0" smtClean="0"/>
              <a:t>”: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400" dirty="0"/>
              <a:t>When submitting a SAR you will often be asking the NCA for consent to undertake acts which may be prohibited as a principal money laundering offence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It is vital in these situations that you directly ask for consent to proceed – and that you clearly outline all the remaining steps in the transaction that could be a prohibited act. 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In these situations you are effectively requesting for a defence against money laundering or terrorist financing charges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lvl="1">
              <a:spcBef>
                <a:spcPts val="0"/>
              </a:spcBef>
            </a:pPr>
            <a:r>
              <a:rPr lang="en-GB" sz="1400" dirty="0"/>
              <a:t>NCA have 7 working days to review and make a decision regarding giving consent.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If you have asked for consent, you should not act in that period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Should you not hear back in this time period – you may proceed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If consent is refused, the moratorium period is a further 31 calendar days from the date of refusal.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If consent not granted – you must not undertake the prohibited act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Tipping Off - Big misconceptions!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Can only “tip off” if:</a:t>
            </a:r>
          </a:p>
          <a:p>
            <a:pPr>
              <a:spcBef>
                <a:spcPts val="0"/>
              </a:spcBef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/>
              <a:t>A SAR/disclosure has been made or;</a:t>
            </a:r>
          </a:p>
          <a:p>
            <a:pPr>
              <a:spcBef>
                <a:spcPts val="0"/>
              </a:spcBef>
            </a:pPr>
            <a:r>
              <a:rPr lang="en-GB" sz="1400" dirty="0"/>
              <a:t>You are aware of a potential/actual ML investigation by the authorities – and information you provide would be likely to prejudice that </a:t>
            </a:r>
            <a:r>
              <a:rPr lang="en-GB" sz="1400" dirty="0" smtClean="0"/>
              <a:t>investigation.</a:t>
            </a:r>
            <a:endParaRPr lang="en-GB" sz="1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“Consent” &amp; Tipping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89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The Role of the Society and of Solicitors</a:t>
            </a:r>
          </a:p>
          <a:p>
            <a:r>
              <a:rPr lang="en-GB" sz="1800" dirty="0"/>
              <a:t>AML Legislative Framework</a:t>
            </a:r>
          </a:p>
          <a:p>
            <a:r>
              <a:rPr lang="en-GB" sz="1800" dirty="0"/>
              <a:t>Relevant Persons &amp; Regulated Business</a:t>
            </a:r>
          </a:p>
          <a:p>
            <a:r>
              <a:rPr lang="en-GB" sz="1800" dirty="0"/>
              <a:t>MLRO/Nominated Officer Responsibilities</a:t>
            </a:r>
          </a:p>
          <a:p>
            <a:r>
              <a:rPr lang="en-GB" sz="1800" dirty="0"/>
              <a:t>AML Policies &amp; Procedures</a:t>
            </a:r>
          </a:p>
          <a:p>
            <a:r>
              <a:rPr lang="en-GB" sz="1800" dirty="0"/>
              <a:t>A Risk Based Approach – Factors to Consider</a:t>
            </a:r>
          </a:p>
          <a:p>
            <a:r>
              <a:rPr lang="en-GB" sz="1800" dirty="0"/>
              <a:t>How this transfers into Due Diligence Requirements</a:t>
            </a:r>
          </a:p>
          <a:p>
            <a:r>
              <a:rPr lang="en-GB" sz="1800" dirty="0"/>
              <a:t>What Each Level of Due Diligence Actually Means</a:t>
            </a:r>
          </a:p>
          <a:p>
            <a:r>
              <a:rPr lang="en-GB" sz="1800" dirty="0"/>
              <a:t>Other Due Diligence Considerations – E Verification &amp; S.17 Reliance</a:t>
            </a:r>
          </a:p>
          <a:p>
            <a:r>
              <a:rPr lang="en-GB" sz="1800" dirty="0"/>
              <a:t>AML Training &amp; Record Keeping Requirements</a:t>
            </a:r>
          </a:p>
          <a:p>
            <a:r>
              <a:rPr lang="en-GB" sz="1800" dirty="0"/>
              <a:t>SARs, Consent &amp; Tipping Off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486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59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Content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802171"/>
              </p:ext>
            </p:extLst>
          </p:nvPr>
        </p:nvGraphicFramePr>
        <p:xfrm>
          <a:off x="323528" y="1556792"/>
          <a:ext cx="8280920" cy="37532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17316"/>
                <a:gridCol w="1063604"/>
              </a:tblGrid>
              <a:tr h="33021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ITEM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SLIDE</a:t>
                      </a:r>
                      <a:endParaRPr lang="en-GB" sz="1600" dirty="0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The Role of the LSS &amp; The Role of Scottish Solicitors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</a:t>
                      </a:r>
                      <a:r>
                        <a:rPr lang="en-GB" sz="1600" baseline="0" dirty="0" smtClean="0"/>
                        <a:t> – 5 </a:t>
                      </a:r>
                      <a:endParaRPr lang="en-GB" sz="1600" dirty="0"/>
                    </a:p>
                  </a:txBody>
                  <a:tcPr/>
                </a:tc>
              </a:tr>
              <a:tr h="37111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AML Legislative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6</a:t>
                      </a:r>
                      <a:r>
                        <a:rPr lang="en-GB" sz="1600" baseline="0" dirty="0" smtClean="0"/>
                        <a:t>  </a:t>
                      </a:r>
                      <a:endParaRPr lang="en-GB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Relevant Persons &amp; Regulated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7</a:t>
                      </a:r>
                      <a:r>
                        <a:rPr lang="en-GB" sz="1600" baseline="0" dirty="0" smtClean="0"/>
                        <a:t> – 8 </a:t>
                      </a:r>
                      <a:endParaRPr lang="en-GB" sz="1600" dirty="0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MLRO/Nominated Officer Responsibilities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9</a:t>
                      </a:r>
                      <a:endParaRPr lang="en-GB" sz="1600" dirty="0"/>
                    </a:p>
                  </a:txBody>
                  <a:tcPr/>
                </a:tc>
              </a:tr>
              <a:tr h="19353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AML Policies &amp; Procedures – Structure &amp;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29030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 Risk Based Approach &amp; Risk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11 – 15 </a:t>
                      </a:r>
                      <a:endParaRPr lang="en-GB" sz="1600" dirty="0"/>
                    </a:p>
                  </a:txBody>
                  <a:tcPr/>
                </a:tc>
              </a:tr>
              <a:tr h="17104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Due Diligence Levels &amp; Measures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16 – 20 </a:t>
                      </a:r>
                      <a:endParaRPr lang="en-GB" sz="1600" dirty="0"/>
                    </a:p>
                  </a:txBody>
                  <a:tcPr/>
                </a:tc>
              </a:tr>
              <a:tr h="26781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AML Training &amp; Record Keeping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21 – 22  </a:t>
                      </a:r>
                      <a:endParaRPr lang="en-GB" sz="1600" dirty="0"/>
                    </a:p>
                  </a:txBody>
                  <a:tcPr/>
                </a:tc>
              </a:tr>
              <a:tr h="36458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SARs, Consent &amp; Tipping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23 – 24 </a:t>
                      </a:r>
                      <a:endParaRPr lang="en-GB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25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4EB-39FE-4776-9F38-3896CD12E8D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54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525658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We provide expert guidance on AML best practice and other financial crime-related issues, through</a:t>
            </a:r>
            <a:r>
              <a:rPr lang="en-GB" sz="16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r>
              <a:rPr lang="en-GB" sz="1600" dirty="0"/>
              <a:t>The Professional Practice telephone helpdesk </a:t>
            </a:r>
          </a:p>
          <a:p>
            <a:r>
              <a:rPr lang="en-GB" sz="1600" dirty="0"/>
              <a:t>Communications - Website/Journal articles</a:t>
            </a:r>
          </a:p>
          <a:p>
            <a:r>
              <a:rPr lang="en-GB" sz="1600" dirty="0"/>
              <a:t>Discussions &amp; findings brought up in the performance of audits/inspections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We are the designated AML supervisor for the Scottish Legal </a:t>
            </a:r>
            <a:r>
              <a:rPr lang="en-GB" sz="1600" b="1" dirty="0" smtClean="0"/>
              <a:t>Sector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AML Supervisory authority status has been ratified by Her Majesty’s Treasury and is discharged by</a:t>
            </a:r>
            <a:r>
              <a:rPr lang="en-GB" sz="1600" dirty="0" smtClean="0"/>
              <a:t>: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r>
              <a:rPr lang="en-GB" sz="1600" dirty="0"/>
              <a:t>Undertaking “deep dive” AML Audits of larger firms</a:t>
            </a:r>
          </a:p>
          <a:p>
            <a:r>
              <a:rPr lang="en-GB" sz="1600" dirty="0"/>
              <a:t>Combining monitoring of AML compliance with monitoring of accounts rules compliance in its rolling Financial Compliance inspection regime, largely undertaken on small to medium size member firms.</a:t>
            </a:r>
          </a:p>
          <a:p>
            <a:r>
              <a:rPr lang="en-GB" sz="1600" dirty="0"/>
              <a:t>The bi-annual process of self-certification of AML compliance signed by the MLROs of all member firms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6636097" cy="441772"/>
          </a:xfrm>
        </p:spPr>
        <p:txBody>
          <a:bodyPr/>
          <a:lstStyle/>
          <a:p>
            <a:r>
              <a:rPr lang="en-GB" sz="2400" dirty="0" smtClean="0"/>
              <a:t>AML Matters: The Dual Role of the Society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4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556792"/>
            <a:ext cx="8378825" cy="5040560"/>
          </a:xfrm>
        </p:spPr>
        <p:txBody>
          <a:bodyPr/>
          <a:lstStyle/>
          <a:p>
            <a:r>
              <a:rPr lang="en-GB" sz="1600" dirty="0"/>
              <a:t>The latest UK National Risk Assessment rates the legal sector as at high risk of money </a:t>
            </a:r>
            <a:r>
              <a:rPr lang="en-GB" sz="1600" dirty="0" smtClean="0"/>
              <a:t>laundering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r>
              <a:rPr lang="en-GB" sz="1600" dirty="0"/>
              <a:t>Solicitors and legal firms are central to many of the methods, techniques and transactions criminals seek to use to launder their proceeds of crime. </a:t>
            </a:r>
          </a:p>
          <a:p>
            <a:r>
              <a:rPr lang="en-GB" sz="1600" dirty="0"/>
              <a:t>As such, the legal profession have a significant role to play in ensuring their services are not used in this </a:t>
            </a:r>
            <a:r>
              <a:rPr lang="en-GB" sz="1600" dirty="0" smtClean="0"/>
              <a:t>manner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r>
              <a:rPr lang="en-GB" sz="1600" dirty="0"/>
              <a:t>Indeed – solicitors are legally obliged to safeguard against this by way of the requirements laid out in the ML Regulations, POCA &amp; TACT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r>
              <a:rPr lang="en-GB" sz="1600" b="1" dirty="0"/>
              <a:t>This is a very real issue </a:t>
            </a:r>
            <a:r>
              <a:rPr lang="en-GB" sz="1600" dirty="0"/>
              <a:t>- the Society has seen several cases in recent years where criminals have sought the advice or services of solicitors in Scotland in order to “wash” the proceeds of criminal activity.</a:t>
            </a:r>
          </a:p>
          <a:p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6708105" cy="585788"/>
          </a:xfrm>
        </p:spPr>
        <p:txBody>
          <a:bodyPr/>
          <a:lstStyle/>
          <a:p>
            <a:r>
              <a:rPr lang="en-GB" dirty="0" smtClean="0"/>
              <a:t>AML Matters: The Role of the Solicitor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69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9371" y="1484784"/>
            <a:ext cx="7383629" cy="5040560"/>
          </a:xfrm>
        </p:spPr>
        <p:txBody>
          <a:bodyPr/>
          <a:lstStyle/>
          <a:p>
            <a:endParaRPr lang="en-GB" sz="1600" dirty="0" smtClean="0"/>
          </a:p>
          <a:p>
            <a:pPr>
              <a:spcBef>
                <a:spcPts val="0"/>
              </a:spcBef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708105" cy="585788"/>
          </a:xfrm>
        </p:spPr>
        <p:txBody>
          <a:bodyPr/>
          <a:lstStyle/>
          <a:p>
            <a:r>
              <a:rPr lang="en-GB" dirty="0" smtClean="0"/>
              <a:t>AML: Legislative Framework 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36672" y="1412776"/>
            <a:ext cx="1209982" cy="1152129"/>
            <a:chOff x="-2" y="-20868"/>
            <a:chExt cx="1209982" cy="1813938"/>
          </a:xfrm>
        </p:grpSpPr>
        <p:sp>
          <p:nvSpPr>
            <p:cNvPr id="5" name="Chevron 4"/>
            <p:cNvSpPr/>
            <p:nvPr/>
          </p:nvSpPr>
          <p:spPr>
            <a:xfrm rot="5400000">
              <a:off x="-301981" y="281111"/>
              <a:ext cx="1813938" cy="1209979"/>
            </a:xfrm>
            <a:prstGeom prst="chevron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1" y="692699"/>
              <a:ext cx="1209979" cy="5185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bg1"/>
                  </a:solidFill>
                </a:rPr>
                <a:t>Internationa</a:t>
              </a:r>
              <a:r>
                <a:rPr lang="en-GB" sz="1400" kern="1200" dirty="0" smtClean="0">
                  <a:solidFill>
                    <a:schemeClr val="bg1"/>
                  </a:solidFill>
                </a:rPr>
                <a:t>l</a:t>
              </a:r>
              <a:endParaRPr lang="en-GB" sz="1400" kern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1" y="2415783"/>
            <a:ext cx="1243013" cy="113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4" y="4267074"/>
            <a:ext cx="1231900" cy="120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hevron 4"/>
          <p:cNvSpPr/>
          <p:nvPr/>
        </p:nvSpPr>
        <p:spPr>
          <a:xfrm>
            <a:off x="120608" y="3324912"/>
            <a:ext cx="1209979" cy="2481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400" b="1" kern="1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3434" y="4869160"/>
            <a:ext cx="405880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GB" sz="1200" b="1" dirty="0">
                <a:solidFill>
                  <a:schemeClr val="bg1"/>
                </a:solidFill>
                <a:latin typeface="+mn-lt"/>
              </a:rPr>
              <a:t>UK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439933"/>
              </p:ext>
            </p:extLst>
          </p:nvPr>
        </p:nvGraphicFramePr>
        <p:xfrm>
          <a:off x="1547664" y="1291555"/>
          <a:ext cx="7416824" cy="1082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6824"/>
              </a:tblGrid>
              <a:tr h="10081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+mn-lt"/>
                        </a:rPr>
                        <a:t>Financial Action Task Force (FATF) 40 + 9 Recommendations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dirty="0" smtClean="0">
                        <a:latin typeface="+mn-lt"/>
                      </a:endParaRPr>
                    </a:p>
                    <a:p>
                      <a:r>
                        <a:rPr lang="en-GB" sz="1100" b="0" dirty="0" smtClean="0">
                          <a:latin typeface="+mn-lt"/>
                        </a:rPr>
                        <a:t>The FATF Recommendations set out a comprehensive framework and set of international standards  to combat money laundering and terrorist financing, which countries use to form the basis of national legislation in order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81411"/>
              </p:ext>
            </p:extLst>
          </p:nvPr>
        </p:nvGraphicFramePr>
        <p:xfrm>
          <a:off x="1547664" y="2420888"/>
          <a:ext cx="7416824" cy="960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6824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4th MLD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 smtClean="0"/>
                    </a:p>
                    <a:p>
                      <a:r>
                        <a:rPr lang="en-GB" sz="1100" b="0" dirty="0" smtClean="0"/>
                        <a:t>EU issues MLDs in order to comply with FATF recommendations –  enshrined into UK law via ML Regulations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755712"/>
              </p:ext>
            </p:extLst>
          </p:nvPr>
        </p:nvGraphicFramePr>
        <p:xfrm>
          <a:off x="1547664" y="3429000"/>
          <a:ext cx="7416824" cy="2520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6824"/>
              </a:tblGrid>
              <a:tr h="2520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ML Regulations </a:t>
                      </a:r>
                      <a:r>
                        <a:rPr lang="en-GB" sz="1400" b="1" dirty="0" smtClean="0"/>
                        <a:t>2017</a:t>
                      </a:r>
                      <a:endParaRPr lang="en-GB" sz="1400" b="1" dirty="0" smtClean="0"/>
                    </a:p>
                    <a:p>
                      <a:r>
                        <a:rPr lang="en-GB" sz="1200" b="0" dirty="0" smtClean="0"/>
                        <a:t>CDD, Appointment of MLRO, Policies &amp; Procedures, Record Keeping, Training </a:t>
                      </a:r>
                    </a:p>
                    <a:p>
                      <a:endParaRPr lang="en-GB" sz="1400" b="1" dirty="0" smtClean="0"/>
                    </a:p>
                    <a:p>
                      <a:r>
                        <a:rPr lang="en-GB" sz="1400" b="1" dirty="0" smtClean="0"/>
                        <a:t>POCA 2002</a:t>
                      </a:r>
                    </a:p>
                    <a:p>
                      <a:r>
                        <a:rPr lang="en-GB" sz="1400" b="0" dirty="0" smtClean="0"/>
                        <a:t> </a:t>
                      </a:r>
                      <a:r>
                        <a:rPr lang="en-GB" sz="1100" b="0" dirty="0" smtClean="0"/>
                        <a:t>Principal money laundering offences</a:t>
                      </a:r>
                    </a:p>
                    <a:p>
                      <a:r>
                        <a:rPr lang="en-GB" sz="1100" b="0" dirty="0" smtClean="0"/>
                        <a:t>Offences of failing to report suspected money laundering</a:t>
                      </a:r>
                    </a:p>
                    <a:p>
                      <a:r>
                        <a:rPr lang="en-GB" sz="1100" b="0" dirty="0" smtClean="0"/>
                        <a:t>Offences of tipping off</a:t>
                      </a:r>
                    </a:p>
                    <a:p>
                      <a:endParaRPr lang="en-GB" sz="1400" b="1" dirty="0" smtClean="0"/>
                    </a:p>
                    <a:p>
                      <a:r>
                        <a:rPr lang="en-GB" sz="1400" b="1" dirty="0" smtClean="0"/>
                        <a:t>TACT 2000</a:t>
                      </a:r>
                    </a:p>
                    <a:p>
                      <a:r>
                        <a:rPr lang="en-GB" sz="1100" b="0" dirty="0" smtClean="0"/>
                        <a:t>Establishes several offences - engaging in or facilitating terrorism, raising or possessing funds for terrorist purposes. </a:t>
                      </a:r>
                    </a:p>
                    <a:p>
                      <a:r>
                        <a:rPr lang="en-GB" sz="1100" b="0" dirty="0" smtClean="0"/>
                        <a:t>Establishes a list of proscribed organisations the Secretary of State believes are involved in terrorism</a:t>
                      </a:r>
                    </a:p>
                    <a:p>
                      <a:r>
                        <a:rPr lang="en-GB" sz="1100" b="0" dirty="0" smtClean="0"/>
                        <a:t>a failure to disclose offence and tipping off offences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546142" y="3057934"/>
            <a:ext cx="397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+mn-lt"/>
              </a:rPr>
              <a:t>EU</a:t>
            </a:r>
            <a:endParaRPr lang="en-GB" sz="12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0539"/>
              </p:ext>
            </p:extLst>
          </p:nvPr>
        </p:nvGraphicFramePr>
        <p:xfrm>
          <a:off x="1547664" y="6021288"/>
          <a:ext cx="7416825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6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LSS Practice Rules (2011) S 6.23 allow the Society to enforce ML Regulations, POCA &amp; TACT within our membership and allows for disciplinary action where necessary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61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262934"/>
            <a:ext cx="8522841" cy="5406426"/>
          </a:xfrm>
        </p:spPr>
        <p:txBody>
          <a:bodyPr/>
          <a:lstStyle/>
          <a:p>
            <a:r>
              <a:rPr lang="en-GB" sz="1400" dirty="0"/>
              <a:t>Regulation </a:t>
            </a:r>
            <a:r>
              <a:rPr lang="en-GB" sz="1400" dirty="0" smtClean="0"/>
              <a:t>12 </a:t>
            </a:r>
            <a:r>
              <a:rPr lang="en-GB" sz="1400" dirty="0"/>
              <a:t>of the MLR identifies what business a person must be engaged in before they are subject to the regulations</a:t>
            </a:r>
            <a:r>
              <a:rPr lang="en-GB" sz="1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 smtClean="0"/>
          </a:p>
          <a:p>
            <a:r>
              <a:rPr lang="en-GB" sz="1400" dirty="0" smtClean="0"/>
              <a:t>The </a:t>
            </a:r>
            <a:r>
              <a:rPr lang="en-GB" sz="1400" dirty="0"/>
              <a:t>main activities likely to impact solicitors are work as a</a:t>
            </a:r>
            <a:r>
              <a:rPr lang="en-GB" sz="1400" dirty="0" smtClean="0"/>
              <a:t>:-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 smtClean="0"/>
              <a:t>	</a:t>
            </a:r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1400" dirty="0" smtClean="0"/>
              <a:t>c.) tax </a:t>
            </a:r>
            <a:r>
              <a:rPr lang="en-GB" sz="1400" dirty="0"/>
              <a:t>adviser</a:t>
            </a:r>
          </a:p>
          <a:p>
            <a:pPr marL="0" indent="0">
              <a:buNone/>
            </a:pPr>
            <a:r>
              <a:rPr lang="en-GB" sz="1400" dirty="0"/>
              <a:t>	d.) independent legal professional</a:t>
            </a:r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1400" dirty="0" smtClean="0"/>
              <a:t>e</a:t>
            </a:r>
            <a:r>
              <a:rPr lang="en-GB" sz="1400" dirty="0"/>
              <a:t>.) trust or company service provider</a:t>
            </a:r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1400" dirty="0" smtClean="0"/>
              <a:t>f</a:t>
            </a:r>
            <a:r>
              <a:rPr lang="en-GB" sz="1400" dirty="0"/>
              <a:t>.)  estate agent</a:t>
            </a:r>
          </a:p>
          <a:p>
            <a:pPr marL="0" indent="0">
              <a:buNone/>
            </a:pPr>
            <a:r>
              <a:rPr lang="en-GB" sz="1400" dirty="0"/>
              <a:t>	</a:t>
            </a:r>
            <a:r>
              <a:rPr lang="en-GB" sz="1400" dirty="0" smtClean="0"/>
              <a:t>g</a:t>
            </a:r>
            <a:r>
              <a:rPr lang="en-GB" sz="1400" dirty="0"/>
              <a:t>.) high value </a:t>
            </a:r>
            <a:r>
              <a:rPr lang="en-GB" sz="1400" dirty="0" smtClean="0"/>
              <a:t>dealer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Relevant Business</a:t>
            </a:r>
            <a:r>
              <a:rPr lang="en-GB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GB" sz="1400" b="1" dirty="0"/>
          </a:p>
          <a:p>
            <a:pPr marL="457200" lvl="1" indent="0">
              <a:buNone/>
            </a:pPr>
            <a:r>
              <a:rPr lang="en-GB" sz="1400" dirty="0" smtClean="0"/>
              <a:t>1) Buying </a:t>
            </a:r>
            <a:r>
              <a:rPr lang="en-GB" sz="1400" dirty="0"/>
              <a:t>and selling of property or business entities;</a:t>
            </a:r>
          </a:p>
          <a:p>
            <a:pPr marL="457200" lvl="1" indent="0">
              <a:buNone/>
            </a:pPr>
            <a:r>
              <a:rPr lang="en-GB" sz="1400" dirty="0" smtClean="0"/>
              <a:t>2</a:t>
            </a:r>
            <a:r>
              <a:rPr lang="en-GB" sz="1400" dirty="0"/>
              <a:t>) Managing of client money, securities or other assets;</a:t>
            </a:r>
          </a:p>
          <a:p>
            <a:pPr marL="457200" lvl="1" indent="0">
              <a:buNone/>
            </a:pPr>
            <a:r>
              <a:rPr lang="en-GB" sz="1400" dirty="0" smtClean="0"/>
              <a:t>3</a:t>
            </a:r>
            <a:r>
              <a:rPr lang="en-GB" sz="1400" dirty="0"/>
              <a:t>) Opening or management of bank, savings or securities accounts;</a:t>
            </a:r>
          </a:p>
          <a:p>
            <a:pPr marL="457200" lvl="1" indent="0">
              <a:buNone/>
            </a:pPr>
            <a:r>
              <a:rPr lang="en-GB" sz="1400" dirty="0" smtClean="0"/>
              <a:t>4</a:t>
            </a:r>
            <a:r>
              <a:rPr lang="en-GB" sz="1400" dirty="0"/>
              <a:t>) Organisation of contributions necessary for the creation, operation or </a:t>
            </a:r>
            <a:r>
              <a:rPr lang="en-GB" sz="1400" dirty="0" smtClean="0"/>
              <a:t>management </a:t>
            </a:r>
            <a:r>
              <a:rPr lang="en-GB" sz="1400" dirty="0"/>
              <a:t>of companies</a:t>
            </a:r>
          </a:p>
          <a:p>
            <a:pPr marL="457200" lvl="1" indent="0">
              <a:buNone/>
            </a:pPr>
            <a:r>
              <a:rPr lang="en-GB" sz="1400" dirty="0" smtClean="0"/>
              <a:t>5</a:t>
            </a:r>
            <a:r>
              <a:rPr lang="en-GB" sz="1400" dirty="0"/>
              <a:t>) Creation, operation or management of trusts, companies or similar </a:t>
            </a:r>
            <a:r>
              <a:rPr lang="en-GB" sz="1400" dirty="0" smtClean="0"/>
              <a:t>structures</a:t>
            </a: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6708105" cy="864096"/>
          </a:xfrm>
        </p:spPr>
        <p:txBody>
          <a:bodyPr/>
          <a:lstStyle/>
          <a:p>
            <a:r>
              <a:rPr lang="en-GB" sz="2400" dirty="0" smtClean="0"/>
              <a:t>AML Regulation </a:t>
            </a:r>
            <a:br>
              <a:rPr lang="en-GB" sz="2400" dirty="0" smtClean="0"/>
            </a:br>
            <a:r>
              <a:rPr lang="en-GB" sz="2400" dirty="0" smtClean="0"/>
              <a:t>Relevant Persons and Regulated Business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41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49685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1600" dirty="0"/>
              <a:t>Receipt of client money alone may not meet the definition of “managing client money”. E.g. funds paid in in error which are automatically retrieved by a Bank, a cheque sent to a solicitor from an insurer which is passed directly on to the client. 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Solicitors fees and outlays are not subject to the MLR (although they may give rise to Proceeds of Crime Act 2002 issues).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Litigation is not subject to the Regulations but some related work maybe (e.g. sale of matrimonial home).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The collection of monthly rent from a tenant on a monthly basis for a landlord client (due diligence required on landlord, not on tenant, albeit POCA reporting requirements may still be relevant).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Preparation of a Will – please note that related Tax Planning advice would bring the matter under the scope of the Regulations.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Representing a client in a criminal court</a:t>
            </a:r>
          </a:p>
          <a:p>
            <a:pPr>
              <a:spcBef>
                <a:spcPts val="0"/>
              </a:spcBef>
            </a:pP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6708105" cy="801812"/>
          </a:xfrm>
        </p:spPr>
        <p:txBody>
          <a:bodyPr/>
          <a:lstStyle/>
          <a:p>
            <a:r>
              <a:rPr lang="en-GB" sz="2400" dirty="0"/>
              <a:t>Non-Regulated </a:t>
            </a:r>
            <a:r>
              <a:rPr lang="en-GB" sz="2400" dirty="0" smtClean="0"/>
              <a:t>Business</a:t>
            </a:r>
            <a:br>
              <a:rPr lang="en-GB" sz="2400" dirty="0" smtClean="0"/>
            </a:br>
            <a:r>
              <a:rPr lang="en-GB" sz="2400" dirty="0" smtClean="0"/>
              <a:t>Common </a:t>
            </a:r>
            <a:r>
              <a:rPr lang="en-GB" sz="2400" dirty="0"/>
              <a:t>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11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sz="1600" dirty="0"/>
              <a:t>Requirement to appoint a MLRO (Nominated Officer) under ML Regulation </a:t>
            </a:r>
            <a:r>
              <a:rPr lang="en-GB" sz="1600" dirty="0" smtClean="0"/>
              <a:t>21 (3) </a:t>
            </a:r>
            <a:endParaRPr lang="en-GB" sz="1600" dirty="0"/>
          </a:p>
          <a:p>
            <a:pPr marL="358775" indent="-358775">
              <a:spcBef>
                <a:spcPts val="0"/>
              </a:spcBef>
              <a:buNone/>
            </a:pPr>
            <a:r>
              <a:rPr lang="en-GB" sz="1600" dirty="0" smtClean="0"/>
              <a:t>	</a:t>
            </a:r>
            <a:r>
              <a:rPr lang="en-GB" sz="1600" dirty="0"/>
              <a:t>	</a:t>
            </a:r>
            <a:r>
              <a:rPr lang="en-GB" sz="1600" dirty="0" smtClean="0"/>
              <a:t>- No </a:t>
            </a:r>
            <a:r>
              <a:rPr lang="en-GB" sz="1600" dirty="0"/>
              <a:t>requirement for single person practices (that person will be the MLRO)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b="1" dirty="0"/>
              <a:t>Important: </a:t>
            </a:r>
            <a:r>
              <a:rPr lang="en-GB" sz="1600" dirty="0"/>
              <a:t>Should be of sufficient seniority to:</a:t>
            </a:r>
          </a:p>
          <a:p>
            <a:pPr marL="358775" indent="-358775">
              <a:spcBef>
                <a:spcPts val="0"/>
              </a:spcBef>
              <a:buNone/>
            </a:pPr>
            <a:r>
              <a:rPr lang="en-GB" sz="1600" dirty="0"/>
              <a:t> </a:t>
            </a:r>
            <a:r>
              <a:rPr lang="en-GB" sz="1600" dirty="0" smtClean="0"/>
              <a:t>     Make </a:t>
            </a:r>
            <a:r>
              <a:rPr lang="en-GB" sz="1600" dirty="0"/>
              <a:t>decisions on reporting which can impact your firm's business relations with  </a:t>
            </a:r>
            <a:r>
              <a:rPr lang="en-GB" sz="1600" dirty="0" smtClean="0"/>
              <a:t>    clients </a:t>
            </a:r>
            <a:r>
              <a:rPr lang="en-GB" sz="1600" dirty="0"/>
              <a:t>and your exposure to criminal, civil, regulatory and disciplinary sanctions. </a:t>
            </a:r>
          </a:p>
          <a:p>
            <a:pPr marL="358775" indent="-358775">
              <a:spcBef>
                <a:spcPts val="0"/>
              </a:spcBef>
              <a:buNone/>
            </a:pPr>
            <a:r>
              <a:rPr lang="en-GB" sz="1600" dirty="0" smtClean="0"/>
              <a:t>	Access </a:t>
            </a:r>
            <a:r>
              <a:rPr lang="en-GB" sz="1600" dirty="0"/>
              <a:t>all client files and business information to enable them to make the </a:t>
            </a:r>
            <a:r>
              <a:rPr lang="en-GB" sz="1600" dirty="0" smtClean="0"/>
              <a:t>	required </a:t>
            </a:r>
            <a:r>
              <a:rPr lang="en-GB" sz="1600" dirty="0"/>
              <a:t>decisions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MLRO is also responsible for ensuring adequate ML systems &amp; controls (e.g. policies, procedures, training, record keeping) are in place</a:t>
            </a:r>
          </a:p>
          <a:p>
            <a:pPr>
              <a:spcBef>
                <a:spcPts val="0"/>
              </a:spcBef>
            </a:pP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/>
              <a:t>Ultimately responsible for deciding on submission of a SAR, and the submission to the NCA of that SAR.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1382"/>
            <a:ext cx="6708105" cy="864096"/>
          </a:xfrm>
        </p:spPr>
        <p:txBody>
          <a:bodyPr/>
          <a:lstStyle/>
          <a:p>
            <a:r>
              <a:rPr lang="en-GB" sz="2400" dirty="0"/>
              <a:t>MLRO/Nominated Officer Responsibilities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911784"/>
      </p:ext>
    </p:extLst>
  </p:cSld>
  <p:clrMapOvr>
    <a:masterClrMapping/>
  </p:clrMapOvr>
</p:sld>
</file>

<file path=ppt/theme/theme1.xml><?xml version="1.0" encoding="utf-8"?>
<a:theme xmlns:a="http://schemas.openxmlformats.org/drawingml/2006/main" name="LSS Powerpoint Master">
  <a:themeElements>
    <a:clrScheme name="Law Society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Law Societ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w Society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Society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Society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Society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LSS Powerpoint Master</Template>
  <TotalTime>408</TotalTime>
  <Words>2793</Words>
  <Application>Microsoft Office PowerPoint</Application>
  <PresentationFormat>On-screen Show (4:3)</PresentationFormat>
  <Paragraphs>408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LSS Powerpoint Master</vt:lpstr>
      <vt:lpstr>PowerPoint Presentation</vt:lpstr>
      <vt:lpstr>PowerPoint Presentation</vt:lpstr>
      <vt:lpstr>Presentation Content</vt:lpstr>
      <vt:lpstr>AML Matters: The Dual Role of the Society </vt:lpstr>
      <vt:lpstr>AML Matters: The Role of the Solicitor</vt:lpstr>
      <vt:lpstr>AML: Legislative Framework </vt:lpstr>
      <vt:lpstr>AML Regulation  Relevant Persons and Regulated Business</vt:lpstr>
      <vt:lpstr>Non-Regulated Business Common Examples</vt:lpstr>
      <vt:lpstr>MLRO/Nominated Officer Responsibilities</vt:lpstr>
      <vt:lpstr>AML Policies &amp; Procedures</vt:lpstr>
      <vt:lpstr>  A Risk-Based Approach</vt:lpstr>
      <vt:lpstr>Risk Factors For Consideration</vt:lpstr>
      <vt:lpstr>Risk Factors For Consideration</vt:lpstr>
      <vt:lpstr>Risk Factors For Consideration</vt:lpstr>
      <vt:lpstr>Risk Factors For Consideration</vt:lpstr>
      <vt:lpstr>Due Diligence Measures</vt:lpstr>
      <vt:lpstr>Simplified Due Diligence</vt:lpstr>
      <vt:lpstr>Standard Identity &amp; Verification (ID&amp;V)</vt:lpstr>
      <vt:lpstr>Enhanced Due Diligence</vt:lpstr>
      <vt:lpstr>Other Due Diligence Considerations</vt:lpstr>
      <vt:lpstr>AML Training Requirements</vt:lpstr>
      <vt:lpstr>AML Record Keeping Requirements</vt:lpstr>
      <vt:lpstr>SAR Reporting Requirements</vt:lpstr>
      <vt:lpstr>“Consent” &amp; Tipping Off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Bothwell</dc:creator>
  <cp:lastModifiedBy>Graham Mackenzie</cp:lastModifiedBy>
  <cp:revision>71</cp:revision>
  <cp:lastPrinted>2017-02-10T10:56:35Z</cp:lastPrinted>
  <dcterms:created xsi:type="dcterms:W3CDTF">2016-11-03T16:43:41Z</dcterms:created>
  <dcterms:modified xsi:type="dcterms:W3CDTF">2017-06-26T14:49:49Z</dcterms:modified>
</cp:coreProperties>
</file>